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Poppins Bold" panose="020B0604020202020204" charset="0"/>
      <p:regular r:id="rId14"/>
    </p:embeddedFont>
    <p:embeddedFont>
      <p:font typeface="Poppins Light" panose="00000400000000000000" pitchFamily="2" charset="0"/>
      <p:regular r:id="rId15"/>
      <p:italic r:id="rId16"/>
    </p:embeddedFont>
    <p:embeddedFont>
      <p:font typeface="Poppins Light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0" d="100"/>
          <a:sy n="70" d="100"/>
        </p:scale>
        <p:origin x="696" y="1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png>
</file>

<file path=ppt/media/image11.svg>
</file>

<file path=ppt/media/image12.png>
</file>

<file path=ppt/media/image13.svg>
</file>

<file path=ppt/media/image14.png>
</file>

<file path=ppt/media/image15.svg>
</file>

<file path=ppt/media/image16.jpeg>
</file>

<file path=ppt/media/image17.jpeg>
</file>

<file path=ppt/media/image2.svg>
</file>

<file path=ppt/media/image3.jpeg>
</file>

<file path=ppt/media/image4.jpeg>
</file>

<file path=ppt/media/image5.png>
</file>

<file path=ppt/media/image6.sv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13.11.2023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chosen data structure is a "Linked List."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sv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288859" y="6877451"/>
            <a:ext cx="8349343" cy="0"/>
          </a:xfrm>
          <a:prstGeom prst="line">
            <a:avLst/>
          </a:prstGeom>
          <a:ln w="38100" cap="flat">
            <a:solidFill>
              <a:srgbClr val="447B9C"/>
            </a:solidFill>
            <a:prstDash val="solid"/>
            <a:headEnd type="none" w="sm" len="sm"/>
            <a:tailEnd type="none" w="sm" len="sm"/>
          </a:ln>
        </p:spPr>
      </p:sp>
      <p:sp>
        <p:nvSpPr>
          <p:cNvPr id="3" name="TextBox 3"/>
          <p:cNvSpPr txBox="1"/>
          <p:nvPr/>
        </p:nvSpPr>
        <p:spPr>
          <a:xfrm>
            <a:off x="1288859" y="5805888"/>
            <a:ext cx="8020932" cy="984020"/>
          </a:xfrm>
          <a:prstGeom prst="rect">
            <a:avLst/>
          </a:prstGeom>
        </p:spPr>
        <p:txBody>
          <a:bodyPr lIns="0" tIns="0" rIns="0" bIns="0" rtlCol="0" anchor="t">
            <a:spAutoFit/>
          </a:bodyPr>
          <a:lstStyle/>
          <a:p>
            <a:pPr>
              <a:lnSpc>
                <a:spcPts val="8031"/>
              </a:lnSpc>
            </a:pPr>
            <a:r>
              <a:rPr lang="en-US" sz="5736" spc="-143">
                <a:solidFill>
                  <a:srgbClr val="1F4F74"/>
                </a:solidFill>
                <a:latin typeface="Poppins Bold"/>
              </a:rPr>
              <a:t>MEDSTOCK MANAGER</a:t>
            </a:r>
          </a:p>
        </p:txBody>
      </p:sp>
      <p:sp>
        <p:nvSpPr>
          <p:cNvPr id="4" name="Freeform 4"/>
          <p:cNvSpPr/>
          <p:nvPr/>
        </p:nvSpPr>
        <p:spPr>
          <a:xfrm>
            <a:off x="9144000" y="6452054"/>
            <a:ext cx="850795" cy="850795"/>
          </a:xfrm>
          <a:custGeom>
            <a:avLst/>
            <a:gdLst/>
            <a:ahLst/>
            <a:cxnLst/>
            <a:rect l="l" t="t" r="r" b="b"/>
            <a:pathLst>
              <a:path w="850795" h="850795">
                <a:moveTo>
                  <a:pt x="0" y="0"/>
                </a:moveTo>
                <a:lnTo>
                  <a:pt x="850795" y="0"/>
                </a:lnTo>
                <a:lnTo>
                  <a:pt x="850795" y="850795"/>
                </a:lnTo>
                <a:lnTo>
                  <a:pt x="0" y="8507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5400000">
            <a:off x="8913182" y="2061260"/>
            <a:ext cx="12352120" cy="8229600"/>
          </a:xfrm>
          <a:custGeom>
            <a:avLst/>
            <a:gdLst/>
            <a:ahLst/>
            <a:cxnLst/>
            <a:rect l="l" t="t" r="r" b="b"/>
            <a:pathLst>
              <a:path w="12352120" h="8229600">
                <a:moveTo>
                  <a:pt x="0" y="0"/>
                </a:moveTo>
                <a:lnTo>
                  <a:pt x="12352120" y="0"/>
                </a:lnTo>
                <a:lnTo>
                  <a:pt x="12352120" y="8229600"/>
                </a:lnTo>
                <a:lnTo>
                  <a:pt x="0" y="8229600"/>
                </a:lnTo>
                <a:lnTo>
                  <a:pt x="0" y="0"/>
                </a:lnTo>
                <a:close/>
              </a:path>
            </a:pathLst>
          </a:custGeom>
          <a:blipFill>
            <a:blip r:embed="rId4"/>
            <a:stretch>
              <a:fillRect/>
            </a:stretch>
          </a:blipFill>
        </p:spPr>
      </p:sp>
      <p:sp>
        <p:nvSpPr>
          <p:cNvPr id="6" name="TextBox 6"/>
          <p:cNvSpPr txBox="1"/>
          <p:nvPr/>
        </p:nvSpPr>
        <p:spPr>
          <a:xfrm>
            <a:off x="1288859" y="7159974"/>
            <a:ext cx="7471050" cy="629719"/>
          </a:xfrm>
          <a:prstGeom prst="rect">
            <a:avLst/>
          </a:prstGeom>
        </p:spPr>
        <p:txBody>
          <a:bodyPr lIns="0" tIns="0" rIns="0" bIns="0" rtlCol="0" anchor="t">
            <a:spAutoFit/>
          </a:bodyPr>
          <a:lstStyle/>
          <a:p>
            <a:pPr>
              <a:lnSpc>
                <a:spcPts val="5187"/>
              </a:lnSpc>
            </a:pPr>
            <a:r>
              <a:rPr lang="en-US" sz="3705" spc="92">
                <a:solidFill>
                  <a:srgbClr val="447B9C"/>
                </a:solidFill>
                <a:latin typeface="Poppins Light Bold"/>
              </a:rPr>
              <a:t>INVENTORY SYSTEM</a:t>
            </a:r>
          </a:p>
        </p:txBody>
      </p:sp>
      <p:grpSp>
        <p:nvGrpSpPr>
          <p:cNvPr id="7" name="Group 7"/>
          <p:cNvGrpSpPr/>
          <p:nvPr/>
        </p:nvGrpSpPr>
        <p:grpSpPr>
          <a:xfrm>
            <a:off x="10974442" y="0"/>
            <a:ext cx="7345862" cy="11315844"/>
            <a:chOff x="0" y="0"/>
            <a:chExt cx="1934713" cy="2980305"/>
          </a:xfrm>
        </p:grpSpPr>
        <p:sp>
          <p:nvSpPr>
            <p:cNvPr id="8" name="Freeform 8"/>
            <p:cNvSpPr/>
            <p:nvPr/>
          </p:nvSpPr>
          <p:spPr>
            <a:xfrm>
              <a:off x="0" y="0"/>
              <a:ext cx="1934713" cy="2980305"/>
            </a:xfrm>
            <a:custGeom>
              <a:avLst/>
              <a:gdLst/>
              <a:ahLst/>
              <a:cxnLst/>
              <a:rect l="l" t="t" r="r" b="b"/>
              <a:pathLst>
                <a:path w="1934713" h="2980305">
                  <a:moveTo>
                    <a:pt x="0" y="0"/>
                  </a:moveTo>
                  <a:lnTo>
                    <a:pt x="1934713" y="0"/>
                  </a:lnTo>
                  <a:lnTo>
                    <a:pt x="1934713" y="2980305"/>
                  </a:lnTo>
                  <a:lnTo>
                    <a:pt x="0" y="2980305"/>
                  </a:lnTo>
                  <a:close/>
                </a:path>
              </a:pathLst>
            </a:custGeom>
            <a:solidFill>
              <a:srgbClr val="1F4F74">
                <a:alpha val="71765"/>
              </a:srgbClr>
            </a:solidFill>
          </p:spPr>
        </p:sp>
        <p:sp>
          <p:nvSpPr>
            <p:cNvPr id="9" name="TextBox 9"/>
            <p:cNvSpPr txBox="1"/>
            <p:nvPr/>
          </p:nvSpPr>
          <p:spPr>
            <a:xfrm>
              <a:off x="0" y="-38100"/>
              <a:ext cx="1934713" cy="3018405"/>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288859" y="8921354"/>
            <a:ext cx="5225012" cy="336946"/>
          </a:xfrm>
          <a:prstGeom prst="rect">
            <a:avLst/>
          </a:prstGeom>
        </p:spPr>
        <p:txBody>
          <a:bodyPr lIns="0" tIns="0" rIns="0" bIns="0" rtlCol="0" anchor="t">
            <a:spAutoFit/>
          </a:bodyPr>
          <a:lstStyle/>
          <a:p>
            <a:pPr>
              <a:lnSpc>
                <a:spcPts val="2753"/>
              </a:lnSpc>
            </a:pPr>
            <a:r>
              <a:rPr lang="en-US" sz="1966" spc="49">
                <a:solidFill>
                  <a:srgbClr val="447B9C"/>
                </a:solidFill>
                <a:latin typeface="Poppins Light Bold"/>
              </a:rPr>
              <a:t>Prepared by: Maravilla, Ma. Angela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5400000">
            <a:off x="7741019" y="436511"/>
            <a:ext cx="2767863" cy="0"/>
          </a:xfrm>
          <a:prstGeom prst="line">
            <a:avLst/>
          </a:prstGeom>
          <a:ln w="38100" cap="flat">
            <a:solidFill>
              <a:srgbClr val="447B9C"/>
            </a:solidFill>
            <a:prstDash val="solid"/>
            <a:headEnd type="none" w="sm" len="sm"/>
            <a:tailEnd type="none" w="sm" len="sm"/>
          </a:ln>
        </p:spPr>
      </p:sp>
      <p:sp>
        <p:nvSpPr>
          <p:cNvPr id="3" name="Freeform 3"/>
          <p:cNvSpPr/>
          <p:nvPr/>
        </p:nvSpPr>
        <p:spPr>
          <a:xfrm>
            <a:off x="8699553" y="1139732"/>
            <a:ext cx="850795" cy="850795"/>
          </a:xfrm>
          <a:custGeom>
            <a:avLst/>
            <a:gdLst/>
            <a:ahLst/>
            <a:cxnLst/>
            <a:rect l="l" t="t" r="r" b="b"/>
            <a:pathLst>
              <a:path w="850795" h="850795">
                <a:moveTo>
                  <a:pt x="0" y="0"/>
                </a:moveTo>
                <a:lnTo>
                  <a:pt x="850794" y="0"/>
                </a:lnTo>
                <a:lnTo>
                  <a:pt x="850794" y="850795"/>
                </a:lnTo>
                <a:lnTo>
                  <a:pt x="0" y="8507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0" y="5504869"/>
            <a:ext cx="18288000" cy="8229600"/>
          </a:xfrm>
          <a:custGeom>
            <a:avLst/>
            <a:gdLst/>
            <a:ahLst/>
            <a:cxnLst/>
            <a:rect l="l" t="t" r="r" b="b"/>
            <a:pathLst>
              <a:path w="18288000" h="8229600">
                <a:moveTo>
                  <a:pt x="0" y="0"/>
                </a:moveTo>
                <a:lnTo>
                  <a:pt x="18288000" y="0"/>
                </a:lnTo>
                <a:lnTo>
                  <a:pt x="18288000" y="8229600"/>
                </a:lnTo>
                <a:lnTo>
                  <a:pt x="0" y="8229600"/>
                </a:lnTo>
                <a:lnTo>
                  <a:pt x="0" y="0"/>
                </a:lnTo>
                <a:close/>
              </a:path>
            </a:pathLst>
          </a:custGeom>
          <a:blipFill>
            <a:blip r:embed="rId4"/>
            <a:stretch>
              <a:fillRect t="-24027" b="-24027"/>
            </a:stretch>
          </a:blipFill>
        </p:spPr>
      </p:sp>
      <p:sp>
        <p:nvSpPr>
          <p:cNvPr id="5" name="TextBox 5"/>
          <p:cNvSpPr txBox="1"/>
          <p:nvPr/>
        </p:nvSpPr>
        <p:spPr>
          <a:xfrm>
            <a:off x="1028700" y="2164790"/>
            <a:ext cx="16230600" cy="2957632"/>
          </a:xfrm>
          <a:prstGeom prst="rect">
            <a:avLst/>
          </a:prstGeom>
        </p:spPr>
        <p:txBody>
          <a:bodyPr lIns="0" tIns="0" rIns="0" bIns="0" rtlCol="0" anchor="t">
            <a:spAutoFit/>
          </a:bodyPr>
          <a:lstStyle/>
          <a:p>
            <a:pPr algn="just">
              <a:lnSpc>
                <a:spcPts val="3919"/>
              </a:lnSpc>
            </a:pPr>
            <a:r>
              <a:rPr lang="en-US" sz="2799">
                <a:solidFill>
                  <a:srgbClr val="447B9C"/>
                </a:solidFill>
                <a:latin typeface="Poppins Light"/>
              </a:rPr>
              <a:t>A Medical Inventory System is a software application designed for healthcare facilities, including hospitals, clinics, and pharmacies, to manage and track their medical supplies, medications, and equipment. This system ensures the availability of essential medical items, streamlines inventory management, and contributes to the efficient and safe delivery of healthcare services. It plays a critical role in patient care, resource management, and regulatory compliance.</a:t>
            </a:r>
          </a:p>
        </p:txBody>
      </p:sp>
      <p:grpSp>
        <p:nvGrpSpPr>
          <p:cNvPr id="6" name="Group 6"/>
          <p:cNvGrpSpPr/>
          <p:nvPr/>
        </p:nvGrpSpPr>
        <p:grpSpPr>
          <a:xfrm>
            <a:off x="-1039824" y="5504869"/>
            <a:ext cx="20367648" cy="5368923"/>
            <a:chOff x="0" y="0"/>
            <a:chExt cx="5364319" cy="1414037"/>
          </a:xfrm>
        </p:grpSpPr>
        <p:sp>
          <p:nvSpPr>
            <p:cNvPr id="7" name="Freeform 7"/>
            <p:cNvSpPr/>
            <p:nvPr/>
          </p:nvSpPr>
          <p:spPr>
            <a:xfrm>
              <a:off x="0" y="0"/>
              <a:ext cx="5364319" cy="1414037"/>
            </a:xfrm>
            <a:custGeom>
              <a:avLst/>
              <a:gdLst/>
              <a:ahLst/>
              <a:cxnLst/>
              <a:rect l="l" t="t" r="r" b="b"/>
              <a:pathLst>
                <a:path w="5364319" h="1414037">
                  <a:moveTo>
                    <a:pt x="0" y="0"/>
                  </a:moveTo>
                  <a:lnTo>
                    <a:pt x="5364319" y="0"/>
                  </a:lnTo>
                  <a:lnTo>
                    <a:pt x="5364319" y="1414037"/>
                  </a:lnTo>
                  <a:lnTo>
                    <a:pt x="0" y="1414037"/>
                  </a:lnTo>
                  <a:close/>
                </a:path>
              </a:pathLst>
            </a:custGeom>
            <a:solidFill>
              <a:srgbClr val="1F4F74">
                <a:alpha val="71765"/>
              </a:srgbClr>
            </a:solidFill>
          </p:spPr>
        </p:sp>
        <p:sp>
          <p:nvSpPr>
            <p:cNvPr id="8" name="TextBox 8"/>
            <p:cNvSpPr txBox="1"/>
            <p:nvPr/>
          </p:nvSpPr>
          <p:spPr>
            <a:xfrm>
              <a:off x="0" y="-38100"/>
              <a:ext cx="5364319" cy="1452137"/>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706476" y="5394470"/>
            <a:ext cx="4461861" cy="0"/>
          </a:xfrm>
          <a:prstGeom prst="line">
            <a:avLst/>
          </a:prstGeom>
          <a:ln w="38100" cap="flat">
            <a:solidFill>
              <a:srgbClr val="FFFFFF"/>
            </a:solidFill>
            <a:prstDash val="solid"/>
            <a:headEnd type="none" w="sm" len="sm"/>
            <a:tailEnd type="none" w="sm" len="sm"/>
          </a:ln>
        </p:spPr>
      </p:sp>
      <p:sp>
        <p:nvSpPr>
          <p:cNvPr id="3" name="Freeform 3"/>
          <p:cNvSpPr/>
          <p:nvPr/>
        </p:nvSpPr>
        <p:spPr>
          <a:xfrm>
            <a:off x="2329988" y="4969073"/>
            <a:ext cx="850795" cy="850795"/>
          </a:xfrm>
          <a:custGeom>
            <a:avLst/>
            <a:gdLst/>
            <a:ahLst/>
            <a:cxnLst/>
            <a:rect l="l" t="t" r="r" b="b"/>
            <a:pathLst>
              <a:path w="850795" h="850795">
                <a:moveTo>
                  <a:pt x="0" y="0"/>
                </a:moveTo>
                <a:lnTo>
                  <a:pt x="850795" y="0"/>
                </a:lnTo>
                <a:lnTo>
                  <a:pt x="850795" y="850794"/>
                </a:lnTo>
                <a:lnTo>
                  <a:pt x="0" y="8507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rot="-5400000">
            <a:off x="-3149436" y="1954014"/>
            <a:ext cx="12328989" cy="6030116"/>
          </a:xfrm>
          <a:custGeom>
            <a:avLst/>
            <a:gdLst/>
            <a:ahLst/>
            <a:cxnLst/>
            <a:rect l="l" t="t" r="r" b="b"/>
            <a:pathLst>
              <a:path w="12328989" h="6030116">
                <a:moveTo>
                  <a:pt x="0" y="0"/>
                </a:moveTo>
                <a:lnTo>
                  <a:pt x="12328988" y="0"/>
                </a:lnTo>
                <a:lnTo>
                  <a:pt x="12328988" y="6030117"/>
                </a:lnTo>
                <a:lnTo>
                  <a:pt x="0" y="6030117"/>
                </a:lnTo>
                <a:lnTo>
                  <a:pt x="0" y="0"/>
                </a:lnTo>
                <a:close/>
              </a:path>
            </a:pathLst>
          </a:custGeom>
          <a:blipFill>
            <a:blip r:embed="rId5"/>
            <a:stretch>
              <a:fillRect b="-36474"/>
            </a:stretch>
          </a:blipFill>
        </p:spPr>
      </p:sp>
      <p:sp>
        <p:nvSpPr>
          <p:cNvPr id="5" name="TextBox 5"/>
          <p:cNvSpPr txBox="1"/>
          <p:nvPr/>
        </p:nvSpPr>
        <p:spPr>
          <a:xfrm>
            <a:off x="7068360" y="1599276"/>
            <a:ext cx="10587120" cy="8526001"/>
          </a:xfrm>
          <a:prstGeom prst="rect">
            <a:avLst/>
          </a:prstGeom>
        </p:spPr>
        <p:txBody>
          <a:bodyPr lIns="0" tIns="0" rIns="0" bIns="0" rtlCol="0" anchor="t">
            <a:spAutoFit/>
          </a:bodyPr>
          <a:lstStyle/>
          <a:p>
            <a:pPr marL="455599" lvl="1" indent="-227799">
              <a:lnSpc>
                <a:spcPts val="3798"/>
              </a:lnSpc>
              <a:buFont typeface="Arial"/>
              <a:buChar char="•"/>
            </a:pPr>
            <a:r>
              <a:rPr lang="en-US" sz="2110" spc="52">
                <a:solidFill>
                  <a:srgbClr val="447B9C"/>
                </a:solidFill>
                <a:latin typeface="Poppins Light Bold"/>
              </a:rPr>
              <a:t>Dynamic Size: A medical inventory system frequently experiences changes in the number of items due to restocking, consumption, and other factors. Linked lists allow for the dynamic addition and removal of items, making them well-suited for this scenario.</a:t>
            </a:r>
          </a:p>
          <a:p>
            <a:pPr marL="455599" lvl="1" indent="-227799">
              <a:lnSpc>
                <a:spcPts val="3798"/>
              </a:lnSpc>
              <a:buFont typeface="Arial"/>
              <a:buChar char="•"/>
            </a:pPr>
            <a:r>
              <a:rPr lang="en-US" sz="2110" spc="52">
                <a:solidFill>
                  <a:srgbClr val="447B9C"/>
                </a:solidFill>
                <a:latin typeface="Poppins Light Bold"/>
              </a:rPr>
              <a:t>Efficient Insertion and Deletion: Linked lists offer efficient insertion and deletion operations, both of which are essential in managing an inventory that constantly changes. These operations can be performed in O(1) time complexity for a well-implemented linked list.</a:t>
            </a:r>
          </a:p>
          <a:p>
            <a:pPr marL="455599" lvl="1" indent="-227799">
              <a:lnSpc>
                <a:spcPts val="3798"/>
              </a:lnSpc>
              <a:buFont typeface="Arial"/>
              <a:buChar char="•"/>
            </a:pPr>
            <a:r>
              <a:rPr lang="en-US" sz="2110" spc="52">
                <a:solidFill>
                  <a:srgbClr val="447B9C"/>
                </a:solidFill>
                <a:latin typeface="Poppins Light Bold"/>
              </a:rPr>
              <a:t>No Fixed Size: Unlike arrays, linked lists don't have a fixed size. In a medical inventory, the number of items can vary, and linked lists can accommodate these variations without the need for resizing.</a:t>
            </a:r>
          </a:p>
          <a:p>
            <a:pPr marL="455599" lvl="1" indent="-227799">
              <a:lnSpc>
                <a:spcPts val="3798"/>
              </a:lnSpc>
              <a:buFont typeface="Arial"/>
              <a:buChar char="•"/>
            </a:pPr>
            <a:r>
              <a:rPr lang="en-US" sz="2110" spc="52">
                <a:solidFill>
                  <a:srgbClr val="447B9C"/>
                </a:solidFill>
                <a:latin typeface="Poppins Light Bold"/>
              </a:rPr>
              <a:t>Memory Efficiency: Linked lists are memory efficient as they only use memory proportional to the number of items, and no memory is wasted due to allocated space.</a:t>
            </a:r>
          </a:p>
          <a:p>
            <a:pPr marL="455599" lvl="1" indent="-227799">
              <a:lnSpc>
                <a:spcPts val="3798"/>
              </a:lnSpc>
              <a:buFont typeface="Arial"/>
              <a:buChar char="•"/>
            </a:pPr>
            <a:r>
              <a:rPr lang="en-US" sz="2110" spc="52">
                <a:solidFill>
                  <a:srgbClr val="447B9C"/>
                </a:solidFill>
                <a:latin typeface="Poppins Light Bold"/>
              </a:rPr>
              <a:t>Versatility: Linked lists are versatile and can be extended to support various operations, including sorting, searching, and traversal, which can be valuable in an inventory management system.</a:t>
            </a:r>
          </a:p>
          <a:p>
            <a:pPr>
              <a:lnSpc>
                <a:spcPts val="3798"/>
              </a:lnSpc>
            </a:pPr>
            <a:endParaRPr lang="en-US" sz="2110" spc="52">
              <a:solidFill>
                <a:srgbClr val="447B9C"/>
              </a:solidFill>
              <a:latin typeface="Poppins Light Bold"/>
            </a:endParaRPr>
          </a:p>
        </p:txBody>
      </p:sp>
      <p:grpSp>
        <p:nvGrpSpPr>
          <p:cNvPr id="6" name="Group 6"/>
          <p:cNvGrpSpPr/>
          <p:nvPr/>
        </p:nvGrpSpPr>
        <p:grpSpPr>
          <a:xfrm>
            <a:off x="0" y="-924264"/>
            <a:ext cx="6030116" cy="11315844"/>
            <a:chOff x="0" y="0"/>
            <a:chExt cx="1588179" cy="2980305"/>
          </a:xfrm>
        </p:grpSpPr>
        <p:sp>
          <p:nvSpPr>
            <p:cNvPr id="7" name="Freeform 7"/>
            <p:cNvSpPr/>
            <p:nvPr/>
          </p:nvSpPr>
          <p:spPr>
            <a:xfrm>
              <a:off x="0" y="0"/>
              <a:ext cx="1588179" cy="2980305"/>
            </a:xfrm>
            <a:custGeom>
              <a:avLst/>
              <a:gdLst/>
              <a:ahLst/>
              <a:cxnLst/>
              <a:rect l="l" t="t" r="r" b="b"/>
              <a:pathLst>
                <a:path w="1588179" h="2980305">
                  <a:moveTo>
                    <a:pt x="0" y="0"/>
                  </a:moveTo>
                  <a:lnTo>
                    <a:pt x="1588179" y="0"/>
                  </a:lnTo>
                  <a:lnTo>
                    <a:pt x="1588179" y="2980305"/>
                  </a:lnTo>
                  <a:lnTo>
                    <a:pt x="0" y="2980305"/>
                  </a:lnTo>
                  <a:close/>
                </a:path>
              </a:pathLst>
            </a:custGeom>
            <a:solidFill>
              <a:srgbClr val="1F4F74">
                <a:alpha val="71765"/>
              </a:srgbClr>
            </a:solidFill>
          </p:spPr>
        </p:sp>
        <p:sp>
          <p:nvSpPr>
            <p:cNvPr id="8" name="TextBox 8"/>
            <p:cNvSpPr txBox="1"/>
            <p:nvPr/>
          </p:nvSpPr>
          <p:spPr>
            <a:xfrm>
              <a:off x="0" y="-38100"/>
              <a:ext cx="1588179" cy="3018405"/>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7327927" y="479540"/>
            <a:ext cx="4373341" cy="984020"/>
          </a:xfrm>
          <a:prstGeom prst="rect">
            <a:avLst/>
          </a:prstGeom>
        </p:spPr>
        <p:txBody>
          <a:bodyPr lIns="0" tIns="0" rIns="0" bIns="0" rtlCol="0" anchor="t">
            <a:spAutoFit/>
          </a:bodyPr>
          <a:lstStyle/>
          <a:p>
            <a:pPr>
              <a:lnSpc>
                <a:spcPts val="8031"/>
              </a:lnSpc>
            </a:pPr>
            <a:r>
              <a:rPr lang="en-US" sz="5736" spc="-143">
                <a:solidFill>
                  <a:srgbClr val="1F4F74"/>
                </a:solidFill>
                <a:latin typeface="Poppins Bold"/>
              </a:rPr>
              <a:t>LINKED LIST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842627" y="2297885"/>
            <a:ext cx="2845615" cy="284561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47B9C"/>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2894429" y="2613488"/>
            <a:ext cx="2845615" cy="284561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47B9C"/>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540434" y="2297885"/>
            <a:ext cx="2845615" cy="284561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47B9C"/>
            </a:soli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8413637" y="2868895"/>
            <a:ext cx="1703595" cy="1703595"/>
          </a:xfrm>
          <a:custGeom>
            <a:avLst/>
            <a:gdLst/>
            <a:ahLst/>
            <a:cxnLst/>
            <a:rect l="l" t="t" r="r" b="b"/>
            <a:pathLst>
              <a:path w="1703595" h="1703595">
                <a:moveTo>
                  <a:pt x="0" y="0"/>
                </a:moveTo>
                <a:lnTo>
                  <a:pt x="1703595" y="0"/>
                </a:lnTo>
                <a:lnTo>
                  <a:pt x="1703595" y="1703595"/>
                </a:lnTo>
                <a:lnTo>
                  <a:pt x="0" y="17035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Freeform 12"/>
          <p:cNvSpPr/>
          <p:nvPr/>
        </p:nvSpPr>
        <p:spPr>
          <a:xfrm>
            <a:off x="13513036" y="3239405"/>
            <a:ext cx="1608402" cy="1593780"/>
          </a:xfrm>
          <a:custGeom>
            <a:avLst/>
            <a:gdLst/>
            <a:ahLst/>
            <a:cxnLst/>
            <a:rect l="l" t="t" r="r" b="b"/>
            <a:pathLst>
              <a:path w="1608402" h="1593780">
                <a:moveTo>
                  <a:pt x="0" y="0"/>
                </a:moveTo>
                <a:lnTo>
                  <a:pt x="1608402" y="0"/>
                </a:lnTo>
                <a:lnTo>
                  <a:pt x="1608402" y="1593780"/>
                </a:lnTo>
                <a:lnTo>
                  <a:pt x="0" y="15937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Freeform 13"/>
          <p:cNvSpPr/>
          <p:nvPr/>
        </p:nvSpPr>
        <p:spPr>
          <a:xfrm>
            <a:off x="3143664" y="2957694"/>
            <a:ext cx="1654198" cy="1525997"/>
          </a:xfrm>
          <a:custGeom>
            <a:avLst/>
            <a:gdLst/>
            <a:ahLst/>
            <a:cxnLst/>
            <a:rect l="l" t="t" r="r" b="b"/>
            <a:pathLst>
              <a:path w="1654198" h="1525997">
                <a:moveTo>
                  <a:pt x="0" y="0"/>
                </a:moveTo>
                <a:lnTo>
                  <a:pt x="1654198" y="0"/>
                </a:lnTo>
                <a:lnTo>
                  <a:pt x="1654198" y="1525997"/>
                </a:lnTo>
                <a:lnTo>
                  <a:pt x="0" y="152599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TextBox 14"/>
          <p:cNvSpPr txBox="1"/>
          <p:nvPr/>
        </p:nvSpPr>
        <p:spPr>
          <a:xfrm>
            <a:off x="6817850" y="5760670"/>
            <a:ext cx="4895169" cy="426468"/>
          </a:xfrm>
          <a:prstGeom prst="rect">
            <a:avLst/>
          </a:prstGeom>
        </p:spPr>
        <p:txBody>
          <a:bodyPr lIns="0" tIns="0" rIns="0" bIns="0" rtlCol="0" anchor="t">
            <a:spAutoFit/>
          </a:bodyPr>
          <a:lstStyle/>
          <a:p>
            <a:pPr algn="ctr">
              <a:lnSpc>
                <a:spcPts val="3542"/>
              </a:lnSpc>
            </a:pPr>
            <a:r>
              <a:rPr lang="en-US" sz="2530">
                <a:solidFill>
                  <a:srgbClr val="1F4F74"/>
                </a:solidFill>
                <a:latin typeface="Poppins Bold"/>
              </a:rPr>
              <a:t>Low Complexity Operations</a:t>
            </a:r>
          </a:p>
        </p:txBody>
      </p:sp>
      <p:sp>
        <p:nvSpPr>
          <p:cNvPr id="15" name="TextBox 15"/>
          <p:cNvSpPr txBox="1"/>
          <p:nvPr/>
        </p:nvSpPr>
        <p:spPr>
          <a:xfrm>
            <a:off x="12286324" y="5755537"/>
            <a:ext cx="4061825" cy="431601"/>
          </a:xfrm>
          <a:prstGeom prst="rect">
            <a:avLst/>
          </a:prstGeom>
        </p:spPr>
        <p:txBody>
          <a:bodyPr lIns="0" tIns="0" rIns="0" bIns="0" rtlCol="0" anchor="t">
            <a:spAutoFit/>
          </a:bodyPr>
          <a:lstStyle/>
          <a:p>
            <a:pPr algn="ctr">
              <a:lnSpc>
                <a:spcPts val="3574"/>
              </a:lnSpc>
            </a:pPr>
            <a:r>
              <a:rPr lang="en-US" sz="2553">
                <a:solidFill>
                  <a:srgbClr val="1F4F74"/>
                </a:solidFill>
                <a:latin typeface="Poppins Bold"/>
              </a:rPr>
              <a:t>Memory Efficiency</a:t>
            </a:r>
          </a:p>
        </p:txBody>
      </p:sp>
      <p:sp>
        <p:nvSpPr>
          <p:cNvPr id="16" name="TextBox 16"/>
          <p:cNvSpPr txBox="1"/>
          <p:nvPr/>
        </p:nvSpPr>
        <p:spPr>
          <a:xfrm>
            <a:off x="1874017" y="5752634"/>
            <a:ext cx="4193493" cy="434504"/>
          </a:xfrm>
          <a:prstGeom prst="rect">
            <a:avLst/>
          </a:prstGeom>
        </p:spPr>
        <p:txBody>
          <a:bodyPr lIns="0" tIns="0" rIns="0" bIns="0" rtlCol="0" anchor="t">
            <a:spAutoFit/>
          </a:bodyPr>
          <a:lstStyle/>
          <a:p>
            <a:pPr algn="ctr">
              <a:lnSpc>
                <a:spcPts val="3512"/>
              </a:lnSpc>
            </a:pPr>
            <a:r>
              <a:rPr lang="en-US" sz="2509">
                <a:solidFill>
                  <a:srgbClr val="1F4F74"/>
                </a:solidFill>
                <a:latin typeface="Poppins Bold"/>
              </a:rPr>
              <a:t>Dynamic Management</a:t>
            </a:r>
          </a:p>
        </p:txBody>
      </p:sp>
      <p:sp>
        <p:nvSpPr>
          <p:cNvPr id="17" name="TextBox 17"/>
          <p:cNvSpPr txBox="1"/>
          <p:nvPr/>
        </p:nvSpPr>
        <p:spPr>
          <a:xfrm>
            <a:off x="7409987" y="6548009"/>
            <a:ext cx="3710894" cy="2268504"/>
          </a:xfrm>
          <a:prstGeom prst="rect">
            <a:avLst/>
          </a:prstGeom>
        </p:spPr>
        <p:txBody>
          <a:bodyPr lIns="0" tIns="0" rIns="0" bIns="0" rtlCol="0" anchor="t">
            <a:spAutoFit/>
          </a:bodyPr>
          <a:lstStyle/>
          <a:p>
            <a:pPr algn="ctr">
              <a:lnSpc>
                <a:spcPts val="3064"/>
              </a:lnSpc>
            </a:pPr>
            <a:r>
              <a:rPr lang="en-US" sz="2188">
                <a:solidFill>
                  <a:srgbClr val="447B9C"/>
                </a:solidFill>
                <a:latin typeface="Poppins Light Bold"/>
              </a:rPr>
              <a:t> Linked lists provide efficient insertion and deletion operations with O(1) complexity, which is crucial for managing items in real-time.</a:t>
            </a:r>
          </a:p>
        </p:txBody>
      </p:sp>
      <p:sp>
        <p:nvSpPr>
          <p:cNvPr id="18" name="TextBox 18"/>
          <p:cNvSpPr txBox="1"/>
          <p:nvPr/>
        </p:nvSpPr>
        <p:spPr>
          <a:xfrm>
            <a:off x="12461790" y="6548009"/>
            <a:ext cx="3710894" cy="1887504"/>
          </a:xfrm>
          <a:prstGeom prst="rect">
            <a:avLst/>
          </a:prstGeom>
        </p:spPr>
        <p:txBody>
          <a:bodyPr lIns="0" tIns="0" rIns="0" bIns="0" rtlCol="0" anchor="t">
            <a:spAutoFit/>
          </a:bodyPr>
          <a:lstStyle/>
          <a:p>
            <a:pPr algn="ctr">
              <a:lnSpc>
                <a:spcPts val="3064"/>
              </a:lnSpc>
            </a:pPr>
            <a:r>
              <a:rPr lang="en-US" sz="2188">
                <a:solidFill>
                  <a:srgbClr val="447B9C"/>
                </a:solidFill>
                <a:latin typeface="Poppins Light Bold"/>
              </a:rPr>
              <a:t> Linked lists use memory efficiently, preventing wastage and making them suitable for large or fluctuating inventories.</a:t>
            </a:r>
          </a:p>
        </p:txBody>
      </p:sp>
      <p:sp>
        <p:nvSpPr>
          <p:cNvPr id="19" name="TextBox 19"/>
          <p:cNvSpPr txBox="1"/>
          <p:nvPr/>
        </p:nvSpPr>
        <p:spPr>
          <a:xfrm>
            <a:off x="2115316" y="6548009"/>
            <a:ext cx="3710894" cy="2649504"/>
          </a:xfrm>
          <a:prstGeom prst="rect">
            <a:avLst/>
          </a:prstGeom>
        </p:spPr>
        <p:txBody>
          <a:bodyPr lIns="0" tIns="0" rIns="0" bIns="0" rtlCol="0" anchor="t">
            <a:spAutoFit/>
          </a:bodyPr>
          <a:lstStyle/>
          <a:p>
            <a:pPr algn="ctr">
              <a:lnSpc>
                <a:spcPts val="3064"/>
              </a:lnSpc>
            </a:pPr>
            <a:r>
              <a:rPr lang="en-US" sz="2188">
                <a:solidFill>
                  <a:srgbClr val="447B9C"/>
                </a:solidFill>
                <a:latin typeface="Poppins Light Bold"/>
              </a:rPr>
              <a:t>The dynamic nature of linked lists allows for efficient management of constantly changing inventory, making it easy to add, remove, or update items.</a:t>
            </a:r>
          </a:p>
        </p:txBody>
      </p:sp>
      <p:sp>
        <p:nvSpPr>
          <p:cNvPr id="20" name="TextBox 20"/>
          <p:cNvSpPr txBox="1"/>
          <p:nvPr/>
        </p:nvSpPr>
        <p:spPr>
          <a:xfrm>
            <a:off x="4902443" y="463696"/>
            <a:ext cx="8480078" cy="1429112"/>
          </a:xfrm>
          <a:prstGeom prst="rect">
            <a:avLst/>
          </a:prstGeom>
        </p:spPr>
        <p:txBody>
          <a:bodyPr lIns="0" tIns="0" rIns="0" bIns="0" rtlCol="0" anchor="t">
            <a:spAutoFit/>
          </a:bodyPr>
          <a:lstStyle/>
          <a:p>
            <a:pPr algn="ctr">
              <a:lnSpc>
                <a:spcPts val="5744"/>
              </a:lnSpc>
            </a:pPr>
            <a:r>
              <a:rPr lang="en-US" sz="4102" spc="-102">
                <a:solidFill>
                  <a:srgbClr val="1F4F74"/>
                </a:solidFill>
                <a:latin typeface="Poppins Bold"/>
              </a:rPr>
              <a:t>BENEFITS OF USING LINKED LIST IN INVENTORY MANAGEMENT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20658" y="2531715"/>
            <a:ext cx="2845615" cy="2845615"/>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47B9C"/>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5048939" y="2531715"/>
            <a:ext cx="2845615" cy="284561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47B9C"/>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10974921" y="3092581"/>
            <a:ext cx="1337088" cy="1723882"/>
          </a:xfrm>
          <a:custGeom>
            <a:avLst/>
            <a:gdLst/>
            <a:ahLst/>
            <a:cxnLst/>
            <a:rect l="l" t="t" r="r" b="b"/>
            <a:pathLst>
              <a:path w="1337088" h="1723882">
                <a:moveTo>
                  <a:pt x="0" y="0"/>
                </a:moveTo>
                <a:lnTo>
                  <a:pt x="1337088" y="0"/>
                </a:lnTo>
                <a:lnTo>
                  <a:pt x="1337088" y="1723882"/>
                </a:lnTo>
                <a:lnTo>
                  <a:pt x="0" y="172388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9414575" y="6461483"/>
            <a:ext cx="4758331" cy="2649474"/>
          </a:xfrm>
          <a:prstGeom prst="rect">
            <a:avLst/>
          </a:prstGeom>
        </p:spPr>
        <p:txBody>
          <a:bodyPr lIns="0" tIns="0" rIns="0" bIns="0" rtlCol="0" anchor="t">
            <a:spAutoFit/>
          </a:bodyPr>
          <a:lstStyle/>
          <a:p>
            <a:pPr algn="ctr">
              <a:lnSpc>
                <a:spcPts val="3065"/>
              </a:lnSpc>
            </a:pPr>
            <a:r>
              <a:rPr lang="en-US" sz="2190">
                <a:solidFill>
                  <a:srgbClr val="447B9C"/>
                </a:solidFill>
                <a:latin typeface="Poppins Light Bold"/>
              </a:rPr>
              <a:t> Efficient inventory management with linked lists ensures that healthcare providers can focus on patient care rather than administrative tasks, leading to improved workflow and patient satisfaction.</a:t>
            </a:r>
          </a:p>
        </p:txBody>
      </p:sp>
      <p:sp>
        <p:nvSpPr>
          <p:cNvPr id="10" name="TextBox 10"/>
          <p:cNvSpPr txBox="1"/>
          <p:nvPr/>
        </p:nvSpPr>
        <p:spPr>
          <a:xfrm>
            <a:off x="4902443" y="463696"/>
            <a:ext cx="8480078" cy="1429112"/>
          </a:xfrm>
          <a:prstGeom prst="rect">
            <a:avLst/>
          </a:prstGeom>
        </p:spPr>
        <p:txBody>
          <a:bodyPr lIns="0" tIns="0" rIns="0" bIns="0" rtlCol="0" anchor="t">
            <a:spAutoFit/>
          </a:bodyPr>
          <a:lstStyle/>
          <a:p>
            <a:pPr algn="ctr">
              <a:lnSpc>
                <a:spcPts val="5744"/>
              </a:lnSpc>
            </a:pPr>
            <a:r>
              <a:rPr lang="en-US" sz="4102" spc="-102">
                <a:solidFill>
                  <a:srgbClr val="1F4F74"/>
                </a:solidFill>
                <a:latin typeface="Poppins Bold"/>
              </a:rPr>
              <a:t>BENEFITS OF USING LINKED LIST IN INVENTORY MANAGEMENT</a:t>
            </a:r>
          </a:p>
        </p:txBody>
      </p:sp>
      <p:sp>
        <p:nvSpPr>
          <p:cNvPr id="11" name="TextBox 11"/>
          <p:cNvSpPr txBox="1"/>
          <p:nvPr/>
        </p:nvSpPr>
        <p:spPr>
          <a:xfrm>
            <a:off x="9927560" y="5715457"/>
            <a:ext cx="3431811" cy="412651"/>
          </a:xfrm>
          <a:prstGeom prst="rect">
            <a:avLst/>
          </a:prstGeom>
        </p:spPr>
        <p:txBody>
          <a:bodyPr lIns="0" tIns="0" rIns="0" bIns="0" rtlCol="0" anchor="t">
            <a:spAutoFit/>
          </a:bodyPr>
          <a:lstStyle/>
          <a:p>
            <a:pPr algn="ctr">
              <a:lnSpc>
                <a:spcPts val="3499"/>
              </a:lnSpc>
              <a:spcBef>
                <a:spcPct val="0"/>
              </a:spcBef>
            </a:pPr>
            <a:r>
              <a:rPr lang="en-US" sz="2499" spc="62">
                <a:solidFill>
                  <a:srgbClr val="1F4F74"/>
                </a:solidFill>
                <a:latin typeface="Poppins Bold"/>
              </a:rPr>
              <a:t>Improved Workflow</a:t>
            </a:r>
          </a:p>
        </p:txBody>
      </p:sp>
      <p:sp>
        <p:nvSpPr>
          <p:cNvPr id="12" name="TextBox 12"/>
          <p:cNvSpPr txBox="1"/>
          <p:nvPr/>
        </p:nvSpPr>
        <p:spPr>
          <a:xfrm>
            <a:off x="4092581" y="6608826"/>
            <a:ext cx="4758331" cy="1887474"/>
          </a:xfrm>
          <a:prstGeom prst="rect">
            <a:avLst/>
          </a:prstGeom>
        </p:spPr>
        <p:txBody>
          <a:bodyPr lIns="0" tIns="0" rIns="0" bIns="0" rtlCol="0" anchor="t">
            <a:spAutoFit/>
          </a:bodyPr>
          <a:lstStyle/>
          <a:p>
            <a:pPr algn="ctr">
              <a:lnSpc>
                <a:spcPts val="3065"/>
              </a:lnSpc>
            </a:pPr>
            <a:r>
              <a:rPr lang="en-US" sz="2190">
                <a:solidFill>
                  <a:srgbClr val="447B9C"/>
                </a:solidFill>
                <a:latin typeface="Poppins Light Bold"/>
              </a:rPr>
              <a:t>Linked lists can be expanded to support additional operations and features, enhancing the functionality and adaptability of the system.</a:t>
            </a:r>
          </a:p>
        </p:txBody>
      </p:sp>
      <p:sp>
        <p:nvSpPr>
          <p:cNvPr id="13" name="TextBox 13"/>
          <p:cNvSpPr txBox="1"/>
          <p:nvPr/>
        </p:nvSpPr>
        <p:spPr>
          <a:xfrm>
            <a:off x="5560174" y="5715457"/>
            <a:ext cx="1823145" cy="412651"/>
          </a:xfrm>
          <a:prstGeom prst="rect">
            <a:avLst/>
          </a:prstGeom>
        </p:spPr>
        <p:txBody>
          <a:bodyPr lIns="0" tIns="0" rIns="0" bIns="0" rtlCol="0" anchor="t">
            <a:spAutoFit/>
          </a:bodyPr>
          <a:lstStyle/>
          <a:p>
            <a:pPr algn="ctr">
              <a:lnSpc>
                <a:spcPts val="3499"/>
              </a:lnSpc>
              <a:spcBef>
                <a:spcPct val="0"/>
              </a:spcBef>
            </a:pPr>
            <a:r>
              <a:rPr lang="en-US" sz="2499" spc="62">
                <a:solidFill>
                  <a:srgbClr val="1F4F74"/>
                </a:solidFill>
                <a:latin typeface="Poppins Bold"/>
              </a:rPr>
              <a:t>Versatility</a:t>
            </a:r>
          </a:p>
        </p:txBody>
      </p:sp>
      <p:sp>
        <p:nvSpPr>
          <p:cNvPr id="14" name="Freeform 14"/>
          <p:cNvSpPr/>
          <p:nvPr/>
        </p:nvSpPr>
        <p:spPr>
          <a:xfrm>
            <a:off x="5644648" y="3191524"/>
            <a:ext cx="1654198" cy="1525997"/>
          </a:xfrm>
          <a:custGeom>
            <a:avLst/>
            <a:gdLst/>
            <a:ahLst/>
            <a:cxnLst/>
            <a:rect l="l" t="t" r="r" b="b"/>
            <a:pathLst>
              <a:path w="1654198" h="1525997">
                <a:moveTo>
                  <a:pt x="0" y="0"/>
                </a:moveTo>
                <a:lnTo>
                  <a:pt x="1654197" y="0"/>
                </a:lnTo>
                <a:lnTo>
                  <a:pt x="1654197" y="1525997"/>
                </a:lnTo>
                <a:lnTo>
                  <a:pt x="0" y="15259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888" b="-9888"/>
            </a:stretch>
          </a:blipFill>
        </p:spPr>
      </p:sp>
      <p:grpSp>
        <p:nvGrpSpPr>
          <p:cNvPr id="3" name="Group 3"/>
          <p:cNvGrpSpPr/>
          <p:nvPr/>
        </p:nvGrpSpPr>
        <p:grpSpPr>
          <a:xfrm>
            <a:off x="-1447800" y="-419100"/>
            <a:ext cx="20831610" cy="11315844"/>
            <a:chOff x="0" y="0"/>
            <a:chExt cx="5486514" cy="2980305"/>
          </a:xfrm>
        </p:grpSpPr>
        <p:sp>
          <p:nvSpPr>
            <p:cNvPr id="4" name="Freeform 4"/>
            <p:cNvSpPr/>
            <p:nvPr/>
          </p:nvSpPr>
          <p:spPr>
            <a:xfrm>
              <a:off x="0" y="0"/>
              <a:ext cx="5486514" cy="2980305"/>
            </a:xfrm>
            <a:custGeom>
              <a:avLst/>
              <a:gdLst/>
              <a:ahLst/>
              <a:cxnLst/>
              <a:rect l="l" t="t" r="r" b="b"/>
              <a:pathLst>
                <a:path w="5486514" h="2980305">
                  <a:moveTo>
                    <a:pt x="0" y="0"/>
                  </a:moveTo>
                  <a:lnTo>
                    <a:pt x="5486514" y="0"/>
                  </a:lnTo>
                  <a:lnTo>
                    <a:pt x="5486514" y="2980305"/>
                  </a:lnTo>
                  <a:lnTo>
                    <a:pt x="0" y="2980305"/>
                  </a:lnTo>
                  <a:close/>
                </a:path>
              </a:pathLst>
            </a:custGeom>
            <a:solidFill>
              <a:srgbClr val="1F4F74">
                <a:alpha val="71765"/>
              </a:srgbClr>
            </a:solidFill>
          </p:spPr>
        </p:sp>
        <p:sp>
          <p:nvSpPr>
            <p:cNvPr id="5" name="TextBox 5"/>
            <p:cNvSpPr txBox="1"/>
            <p:nvPr/>
          </p:nvSpPr>
          <p:spPr>
            <a:xfrm>
              <a:off x="0" y="-38100"/>
              <a:ext cx="5486514" cy="3018405"/>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314545" y="1804243"/>
            <a:ext cx="14509706" cy="7701368"/>
            <a:chOff x="0" y="0"/>
            <a:chExt cx="3821486" cy="2028344"/>
          </a:xfrm>
        </p:grpSpPr>
        <p:sp>
          <p:nvSpPr>
            <p:cNvPr id="7" name="Freeform 7"/>
            <p:cNvSpPr/>
            <p:nvPr/>
          </p:nvSpPr>
          <p:spPr>
            <a:xfrm>
              <a:off x="0" y="0"/>
              <a:ext cx="3821487" cy="2028344"/>
            </a:xfrm>
            <a:custGeom>
              <a:avLst/>
              <a:gdLst/>
              <a:ahLst/>
              <a:cxnLst/>
              <a:rect l="l" t="t" r="r" b="b"/>
              <a:pathLst>
                <a:path w="3821487" h="2028344">
                  <a:moveTo>
                    <a:pt x="27212" y="0"/>
                  </a:moveTo>
                  <a:lnTo>
                    <a:pt x="3794275" y="0"/>
                  </a:lnTo>
                  <a:cubicBezTo>
                    <a:pt x="3801492" y="0"/>
                    <a:pt x="3808413" y="2867"/>
                    <a:pt x="3813516" y="7970"/>
                  </a:cubicBezTo>
                  <a:cubicBezTo>
                    <a:pt x="3818620" y="13073"/>
                    <a:pt x="3821487" y="19995"/>
                    <a:pt x="3821487" y="27212"/>
                  </a:cubicBezTo>
                  <a:lnTo>
                    <a:pt x="3821487" y="2001132"/>
                  </a:lnTo>
                  <a:cubicBezTo>
                    <a:pt x="3821487" y="2008349"/>
                    <a:pt x="3818620" y="2015270"/>
                    <a:pt x="3813516" y="2020374"/>
                  </a:cubicBezTo>
                  <a:cubicBezTo>
                    <a:pt x="3808413" y="2025477"/>
                    <a:pt x="3801492" y="2028344"/>
                    <a:pt x="3794275" y="2028344"/>
                  </a:cubicBezTo>
                  <a:lnTo>
                    <a:pt x="27212" y="2028344"/>
                  </a:lnTo>
                  <a:cubicBezTo>
                    <a:pt x="19995" y="2028344"/>
                    <a:pt x="13073" y="2025477"/>
                    <a:pt x="7970" y="2020374"/>
                  </a:cubicBezTo>
                  <a:cubicBezTo>
                    <a:pt x="2867" y="2015270"/>
                    <a:pt x="0" y="2008349"/>
                    <a:pt x="0" y="2001132"/>
                  </a:cubicBezTo>
                  <a:lnTo>
                    <a:pt x="0" y="27212"/>
                  </a:lnTo>
                  <a:cubicBezTo>
                    <a:pt x="0" y="19995"/>
                    <a:pt x="2867" y="13073"/>
                    <a:pt x="7970" y="7970"/>
                  </a:cubicBezTo>
                  <a:cubicBezTo>
                    <a:pt x="13073" y="2867"/>
                    <a:pt x="19995" y="0"/>
                    <a:pt x="27212" y="0"/>
                  </a:cubicBezTo>
                  <a:close/>
                </a:path>
              </a:pathLst>
            </a:custGeom>
            <a:solidFill>
              <a:srgbClr val="FFFFFF"/>
            </a:solidFill>
          </p:spPr>
        </p:sp>
        <p:sp>
          <p:nvSpPr>
            <p:cNvPr id="8" name="TextBox 8"/>
            <p:cNvSpPr txBox="1"/>
            <p:nvPr/>
          </p:nvSpPr>
          <p:spPr>
            <a:xfrm>
              <a:off x="0" y="-38100"/>
              <a:ext cx="3821486" cy="2066444"/>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3505200" y="4191789"/>
            <a:ext cx="12613517" cy="3803011"/>
          </a:xfrm>
          <a:prstGeom prst="rect">
            <a:avLst/>
          </a:prstGeom>
        </p:spPr>
        <p:txBody>
          <a:bodyPr lIns="0" tIns="0" rIns="0" bIns="0" rtlCol="0" anchor="t">
            <a:spAutoFit/>
          </a:bodyPr>
          <a:lstStyle/>
          <a:p>
            <a:pPr algn="ctr">
              <a:lnSpc>
                <a:spcPts val="5099"/>
              </a:lnSpc>
            </a:pPr>
            <a:r>
              <a:rPr lang="en-US" sz="3642" dirty="0">
                <a:solidFill>
                  <a:srgbClr val="1F4F74"/>
                </a:solidFill>
                <a:latin typeface="Poppins Light Bold"/>
              </a:rPr>
              <a:t>In summary, a medical inventory system is essential for maintaining the quality of patient care, controlling costs, ensuring regulatory compliance, and managing resources efficiently in healthcare settings. It plays a vital role in improving overall healthcare services and patient outcomes.</a:t>
            </a:r>
          </a:p>
        </p:txBody>
      </p:sp>
      <p:sp>
        <p:nvSpPr>
          <p:cNvPr id="10" name="Freeform 10"/>
          <p:cNvSpPr/>
          <p:nvPr/>
        </p:nvSpPr>
        <p:spPr>
          <a:xfrm>
            <a:off x="8718603" y="2511203"/>
            <a:ext cx="850795" cy="850795"/>
          </a:xfrm>
          <a:custGeom>
            <a:avLst/>
            <a:gdLst/>
            <a:ahLst/>
            <a:cxnLst/>
            <a:rect l="l" t="t" r="r" b="b"/>
            <a:pathLst>
              <a:path w="850795" h="850795">
                <a:moveTo>
                  <a:pt x="0" y="0"/>
                </a:moveTo>
                <a:lnTo>
                  <a:pt x="850794" y="0"/>
                </a:lnTo>
                <a:lnTo>
                  <a:pt x="850794" y="850794"/>
                </a:lnTo>
                <a:lnTo>
                  <a:pt x="0" y="8507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6271646" y="460585"/>
            <a:ext cx="5744707" cy="1142827"/>
          </a:xfrm>
          <a:prstGeom prst="rect">
            <a:avLst/>
          </a:prstGeom>
        </p:spPr>
        <p:txBody>
          <a:bodyPr lIns="0" tIns="0" rIns="0" bIns="0" rtlCol="0" anchor="t">
            <a:spAutoFit/>
          </a:bodyPr>
          <a:lstStyle/>
          <a:p>
            <a:pPr>
              <a:lnSpc>
                <a:spcPts val="9368"/>
              </a:lnSpc>
            </a:pPr>
            <a:r>
              <a:rPr lang="en-US" sz="6691" dirty="0">
                <a:solidFill>
                  <a:srgbClr val="FFFFFF"/>
                </a:solidFill>
                <a:latin typeface="Poppins Bold"/>
              </a:rPr>
              <a:t>Conclusion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888" b="-9888"/>
            </a:stretch>
          </a:blipFill>
        </p:spPr>
      </p:sp>
      <p:grpSp>
        <p:nvGrpSpPr>
          <p:cNvPr id="3" name="Group 3"/>
          <p:cNvGrpSpPr/>
          <p:nvPr/>
        </p:nvGrpSpPr>
        <p:grpSpPr>
          <a:xfrm>
            <a:off x="-1271805" y="-514422"/>
            <a:ext cx="20831610" cy="11315844"/>
            <a:chOff x="0" y="0"/>
            <a:chExt cx="5486514" cy="2980305"/>
          </a:xfrm>
        </p:grpSpPr>
        <p:sp>
          <p:nvSpPr>
            <p:cNvPr id="4" name="Freeform 4"/>
            <p:cNvSpPr/>
            <p:nvPr/>
          </p:nvSpPr>
          <p:spPr>
            <a:xfrm>
              <a:off x="0" y="0"/>
              <a:ext cx="5486514" cy="2980305"/>
            </a:xfrm>
            <a:custGeom>
              <a:avLst/>
              <a:gdLst/>
              <a:ahLst/>
              <a:cxnLst/>
              <a:rect l="l" t="t" r="r" b="b"/>
              <a:pathLst>
                <a:path w="5486514" h="2980305">
                  <a:moveTo>
                    <a:pt x="0" y="0"/>
                  </a:moveTo>
                  <a:lnTo>
                    <a:pt x="5486514" y="0"/>
                  </a:lnTo>
                  <a:lnTo>
                    <a:pt x="5486514" y="2980305"/>
                  </a:lnTo>
                  <a:lnTo>
                    <a:pt x="0" y="2980305"/>
                  </a:lnTo>
                  <a:close/>
                </a:path>
              </a:pathLst>
            </a:custGeom>
            <a:solidFill>
              <a:srgbClr val="1F4F74">
                <a:alpha val="71765"/>
              </a:srgbClr>
            </a:solidFill>
          </p:spPr>
        </p:sp>
        <p:sp>
          <p:nvSpPr>
            <p:cNvPr id="5" name="TextBox 5"/>
            <p:cNvSpPr txBox="1"/>
            <p:nvPr/>
          </p:nvSpPr>
          <p:spPr>
            <a:xfrm>
              <a:off x="0" y="-38100"/>
              <a:ext cx="5486514" cy="3018405"/>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4127726" y="4462246"/>
            <a:ext cx="10032548" cy="2649062"/>
          </a:xfrm>
          <a:prstGeom prst="rect">
            <a:avLst/>
          </a:prstGeom>
        </p:spPr>
        <p:txBody>
          <a:bodyPr lIns="0" tIns="0" rIns="0" bIns="0" rtlCol="0" anchor="t">
            <a:spAutoFit/>
          </a:bodyPr>
          <a:lstStyle/>
          <a:p>
            <a:pPr algn="ctr">
              <a:lnSpc>
                <a:spcPts val="10572"/>
              </a:lnSpc>
            </a:pPr>
            <a:r>
              <a:rPr lang="en-US" sz="8457">
                <a:solidFill>
                  <a:srgbClr val="FFFFFF"/>
                </a:solidFill>
                <a:latin typeface="Poppins Bold"/>
              </a:rPr>
              <a:t>Thank You </a:t>
            </a:r>
          </a:p>
          <a:p>
            <a:pPr algn="ctr">
              <a:lnSpc>
                <a:spcPts val="10572"/>
              </a:lnSpc>
            </a:pPr>
            <a:r>
              <a:rPr lang="en-US" sz="8457">
                <a:solidFill>
                  <a:srgbClr val="FFFFFF"/>
                </a:solidFill>
                <a:latin typeface="Poppins Bold"/>
              </a:rPr>
              <a:t>For Your Time!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494</Words>
  <Application>Microsoft Office PowerPoint</Application>
  <PresentationFormat>Custom</PresentationFormat>
  <Paragraphs>29</Paragraphs>
  <Slides>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Calibri</vt:lpstr>
      <vt:lpstr>Poppins Light Bold</vt:lpstr>
      <vt:lpstr>Poppins Bold</vt:lpstr>
      <vt:lpstr>Poppins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MEDSTOCK MANAGER</dc:title>
  <cp:lastModifiedBy>Allen Maravilla</cp:lastModifiedBy>
  <cp:revision>2</cp:revision>
  <dcterms:created xsi:type="dcterms:W3CDTF">2006-08-16T00:00:00Z</dcterms:created>
  <dcterms:modified xsi:type="dcterms:W3CDTF">2023-11-12T17:34:22Z</dcterms:modified>
  <dc:identifier>DAFzA9IDJ0c</dc:identifier>
</cp:coreProperties>
</file>

<file path=docProps/thumbnail.jpeg>
</file>